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"/>
  </p:notesMasterIdLst>
  <p:sldIdLst>
    <p:sldId id="430" r:id="rId2"/>
  </p:sldIdLst>
  <p:sldSz cx="12192000" cy="12455525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0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8BE24"/>
    <a:srgbClr val="D0D0D0"/>
    <a:srgbClr val="E6BA18"/>
    <a:srgbClr val="FFFF66"/>
    <a:srgbClr val="045CBC"/>
    <a:srgbClr val="005ADE"/>
    <a:srgbClr val="0033CC"/>
    <a:srgbClr val="0066FF"/>
    <a:srgbClr val="4785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26" autoAdjust="0"/>
    <p:restoredTop sz="93446" autoAdjust="0"/>
  </p:normalViewPr>
  <p:slideViewPr>
    <p:cSldViewPr>
      <p:cViewPr>
        <p:scale>
          <a:sx n="66" d="100"/>
          <a:sy n="66" d="100"/>
        </p:scale>
        <p:origin x="906" y="48"/>
      </p:cViewPr>
      <p:guideLst>
        <p:guide orient="horz" pos="4005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58BA86-B122-4C58-BAF9-B7E8E5E073F1}" type="datetimeFigureOut">
              <a:rPr lang="es-VE" smtClean="0"/>
              <a:t>13/3/2024</a:t>
            </a:fld>
            <a:endParaRPr lang="es-V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751013" y="685800"/>
            <a:ext cx="33559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V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F0D14F-1455-4826-B974-EB7E51C0449A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407291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3869289"/>
            <a:ext cx="10363200" cy="266986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7058130"/>
            <a:ext cx="8534400" cy="318307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556736-8298-43F3-91C6-25E25D1DBF3D}" type="datetimeFigureOut">
              <a:rPr lang="es-ES" smtClean="0"/>
              <a:pPr>
                <a:defRPr/>
              </a:pPr>
              <a:t>13/03/2024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0827CB-20CF-4FB8-8220-2478C335E0B4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5765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E771EB-311E-42B0-9108-DC35B250DBEA}" type="datetimeFigureOut">
              <a:rPr lang="es-ES" smtClean="0"/>
              <a:pPr>
                <a:defRPr/>
              </a:pPr>
              <a:t>13/03/2024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53F3EB-3131-4C71-8EF1-8717A8E0A7A2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9055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498802"/>
            <a:ext cx="2743200" cy="1062756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498802"/>
            <a:ext cx="8026400" cy="10627561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F0287B-B9B9-4E82-9BC6-CD492EB453EE}" type="datetimeFigureOut">
              <a:rPr lang="es-ES" smtClean="0"/>
              <a:pPr>
                <a:defRPr/>
              </a:pPr>
              <a:t>13/03/2024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9C8F44-850A-4574-AC29-2BC55BB773F6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9283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ABDE7-DB9C-43CD-B4B6-0BAAC2D46A68}" type="datetimeFigureOut">
              <a:rPr lang="es-ES"/>
              <a:pPr>
                <a:defRPr/>
              </a:pPr>
              <a:t>13/03/2024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4233C-1C62-4553-8B31-92765E07FBF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6148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9529B6-FC01-4166-8671-C1F756B874EB}" type="datetimeFigureOut">
              <a:rPr lang="es-ES" smtClean="0"/>
              <a:pPr>
                <a:defRPr/>
              </a:pPr>
              <a:t>13/03/2024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88B357-1541-47E8-A05C-5D6FF0C8EEA2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5546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8003831"/>
            <a:ext cx="10363200" cy="247380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5279185"/>
            <a:ext cx="10363200" cy="272464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5B8508-FFA0-4033-8873-F76396379470}" type="datetimeFigureOut">
              <a:rPr lang="es-ES" smtClean="0"/>
              <a:pPr>
                <a:defRPr/>
              </a:pPr>
              <a:t>13/03/2024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90946-52A8-4E09-855E-29A2CBE0CEA3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1031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2906292"/>
            <a:ext cx="5384800" cy="82200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2906292"/>
            <a:ext cx="5384800" cy="82200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20E2F0-72C4-4049-8EAF-DDC53F31C390}" type="datetimeFigureOut">
              <a:rPr lang="es-ES" smtClean="0"/>
              <a:pPr>
                <a:defRPr/>
              </a:pPr>
              <a:t>13/03/2024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D1C8DB-0A9C-485A-A270-FCB279CF320A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9126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2" y="2788079"/>
            <a:ext cx="5386917" cy="11619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2" y="3950016"/>
            <a:ext cx="5386917" cy="717634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70" y="2788079"/>
            <a:ext cx="5389033" cy="11619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70" y="3950016"/>
            <a:ext cx="5389033" cy="717634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DAC50C-4A56-45F9-BB1E-1F716C761942}" type="datetimeFigureOut">
              <a:rPr lang="es-ES" smtClean="0"/>
              <a:pPr>
                <a:defRPr/>
              </a:pPr>
              <a:t>13/03/2024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E429D1-FBA4-474A-9348-47F56B654D91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4350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10AB22-A992-4CB7-A2B6-8C963677452A}" type="datetimeFigureOut">
              <a:rPr lang="es-ES" smtClean="0"/>
              <a:pPr>
                <a:defRPr/>
              </a:pPr>
              <a:t>13/03/2024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BE837-6FED-42B4-A897-CBE1BF76345D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4528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517DE5-8C1E-4C4C-A0AA-4CE788B9CD81}" type="datetimeFigureOut">
              <a:rPr lang="es-ES" smtClean="0"/>
              <a:pPr>
                <a:defRPr/>
              </a:pPr>
              <a:t>13/03/2024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5551C5-415E-44CD-BEF0-8FDC891C29B0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9631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495915"/>
            <a:ext cx="4011084" cy="211051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5" y="495917"/>
            <a:ext cx="6815667" cy="1063044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2606437"/>
            <a:ext cx="4011084" cy="85199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0BA53B-CE7F-4E20-963E-FAA06042F031}" type="datetimeFigureOut">
              <a:rPr lang="es-ES" smtClean="0"/>
              <a:pPr>
                <a:defRPr/>
              </a:pPr>
              <a:t>13/03/2024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DF9BB-FAAA-4F97-AC48-F8CE234EC249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6107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8718867"/>
            <a:ext cx="7315200" cy="10293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1112924"/>
            <a:ext cx="7315200" cy="74733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9748180"/>
            <a:ext cx="7315200" cy="146179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DB1857-54D6-4FD9-B093-33365D92F6C4}" type="datetimeFigureOut">
              <a:rPr lang="es-ES" smtClean="0"/>
              <a:pPr>
                <a:defRPr/>
              </a:pPr>
              <a:t>13/03/2024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EA27BD-1B3B-49DB-BAE4-86AE7417BA1A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393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498798"/>
            <a:ext cx="10972800" cy="20759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2906292"/>
            <a:ext cx="10972800" cy="8220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11544429"/>
            <a:ext cx="2844800" cy="663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C9529B6-FC01-4166-8671-C1F756B874EB}" type="datetimeFigureOut">
              <a:rPr lang="es-ES" smtClean="0"/>
              <a:pPr>
                <a:defRPr/>
              </a:pPr>
              <a:t>13/03/2024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11544429"/>
            <a:ext cx="3860800" cy="663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11544429"/>
            <a:ext cx="2844800" cy="663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588B357-1541-47E8-A05C-5D6FF0C8EEA2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9425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280594" y="9852777"/>
            <a:ext cx="25658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es-ES" sz="1600" b="1" dirty="0"/>
              <a:t>Incluye:</a:t>
            </a:r>
          </a:p>
          <a:p>
            <a:pPr marL="171450" indent="-171450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s-ES" sz="1600" b="1" dirty="0"/>
              <a:t>Herramientas de montaje y mantenimiento</a:t>
            </a:r>
          </a:p>
          <a:p>
            <a:pPr marL="171450" indent="-171450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s-ES" sz="1600" b="1" dirty="0"/>
              <a:t>Deposito de combustible para realizar la mezcla.</a:t>
            </a:r>
          </a:p>
          <a:p>
            <a:pPr marL="171450" indent="-171450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s-ES" sz="1600" b="1" dirty="0"/>
              <a:t>2 </a:t>
            </a:r>
            <a:r>
              <a:rPr lang="es-ES" sz="1600" b="1" dirty="0" err="1"/>
              <a:t>tirrap</a:t>
            </a:r>
            <a:r>
              <a:rPr lang="es-ES" sz="1600" b="1" dirty="0"/>
              <a:t> </a:t>
            </a:r>
          </a:p>
          <a:p>
            <a:pPr marL="171450" indent="-171450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s-ES" sz="1600" b="1" dirty="0" err="1"/>
              <a:t>Arnes</a:t>
            </a:r>
            <a:r>
              <a:rPr lang="es-ES" sz="1600" b="1" dirty="0"/>
              <a:t> </a:t>
            </a:r>
          </a:p>
          <a:p>
            <a:pPr marL="171450" indent="-171450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endParaRPr lang="es-ES" sz="1200" dirty="0"/>
          </a:p>
          <a:p>
            <a:pPr marL="171450" indent="-171450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endParaRPr lang="es-ES" sz="1400" dirty="0"/>
          </a:p>
          <a:p>
            <a:pPr marL="171450" indent="-171450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endParaRPr lang="es-ES" sz="1400" dirty="0"/>
          </a:p>
          <a:p>
            <a:pPr marL="171450" indent="-171450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endParaRPr lang="es-ES" sz="1600" b="1" dirty="0"/>
          </a:p>
        </p:txBody>
      </p:sp>
      <p:sp>
        <p:nvSpPr>
          <p:cNvPr id="2" name="1 Rectángulo"/>
          <p:cNvSpPr/>
          <p:nvPr/>
        </p:nvSpPr>
        <p:spPr>
          <a:xfrm>
            <a:off x="584821" y="502459"/>
            <a:ext cx="5168940" cy="17543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VE" sz="2800" b="1" dirty="0">
                <a:latin typeface="Rex Bold " panose="02000000000000000000" pitchFamily="50" charset="0"/>
              </a:rPr>
              <a:t>XBC4300 DESMALEZADORA 43 CC</a:t>
            </a:r>
          </a:p>
          <a:p>
            <a:pPr algn="ctr"/>
            <a:r>
              <a:rPr lang="es-VE" sz="2800" b="1" dirty="0">
                <a:latin typeface="Rex Bold " panose="02000000000000000000" pitchFamily="50" charset="0"/>
              </a:rPr>
              <a:t> (1.2 KW * 1.6 HP * 7500 RPM) </a:t>
            </a:r>
          </a:p>
          <a:p>
            <a:pPr algn="ctr"/>
            <a:r>
              <a:rPr lang="es-VE" sz="2800" b="1" dirty="0">
                <a:latin typeface="Rex Bold " panose="02000000000000000000" pitchFamily="50" charset="0"/>
              </a:rPr>
              <a:t> new model </a:t>
            </a:r>
          </a:p>
          <a:p>
            <a:endParaRPr lang="es-VE" sz="2400" b="1" dirty="0">
              <a:latin typeface="Rex Bold " panose="02000000000000000000" pitchFamily="50" charset="0"/>
            </a:endParaRPr>
          </a:p>
        </p:txBody>
      </p:sp>
      <p:sp>
        <p:nvSpPr>
          <p:cNvPr id="14" name="13 Cheurón"/>
          <p:cNvSpPr/>
          <p:nvPr/>
        </p:nvSpPr>
        <p:spPr>
          <a:xfrm>
            <a:off x="515380" y="527881"/>
            <a:ext cx="360040" cy="360040"/>
          </a:xfrm>
          <a:prstGeom prst="chevron">
            <a:avLst>
              <a:gd name="adj" fmla="val 53848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schemeClr val="tx1"/>
              </a:solidFill>
            </a:endParaRPr>
          </a:p>
        </p:txBody>
      </p:sp>
      <p:sp>
        <p:nvSpPr>
          <p:cNvPr id="20" name="19 Cheurón"/>
          <p:cNvSpPr/>
          <p:nvPr/>
        </p:nvSpPr>
        <p:spPr>
          <a:xfrm>
            <a:off x="300640" y="523404"/>
            <a:ext cx="360040" cy="360040"/>
          </a:xfrm>
          <a:prstGeom prst="chevron">
            <a:avLst>
              <a:gd name="adj" fmla="val 53848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schemeClr val="tx1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479" y="619806"/>
            <a:ext cx="4072941" cy="1000889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2E1D46F0-A3A8-B8CD-388A-4E4E3EBE87BE}"/>
              </a:ext>
            </a:extLst>
          </p:cNvPr>
          <p:cNvSpPr txBox="1"/>
          <p:nvPr/>
        </p:nvSpPr>
        <p:spPr>
          <a:xfrm>
            <a:off x="9472154" y="9545019"/>
            <a:ext cx="272098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ES" sz="2000" b="1" dirty="0"/>
              <a:t>Peso  caja motor : 6,54 kg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ES" sz="2000" b="1" dirty="0"/>
              <a:t>Peso caja bastón: 9,76 kg 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05150808-95DE-75AA-A5AD-8185BB5A4001}"/>
              </a:ext>
            </a:extLst>
          </p:cNvPr>
          <p:cNvSpPr txBox="1"/>
          <p:nvPr/>
        </p:nvSpPr>
        <p:spPr>
          <a:xfrm>
            <a:off x="3792415" y="6159154"/>
            <a:ext cx="47337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VE" dirty="0"/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06C2B9FD-A2B6-1AA1-04D6-05B8DB02DF8D}"/>
              </a:ext>
            </a:extLst>
          </p:cNvPr>
          <p:cNvSpPr txBox="1"/>
          <p:nvPr/>
        </p:nvSpPr>
        <p:spPr>
          <a:xfrm>
            <a:off x="3771314" y="6159154"/>
            <a:ext cx="47478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VE" dirty="0"/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80EB1BFF-B2C4-6CE6-50E7-0563BED29E6F}"/>
              </a:ext>
            </a:extLst>
          </p:cNvPr>
          <p:cNvSpPr txBox="1"/>
          <p:nvPr/>
        </p:nvSpPr>
        <p:spPr>
          <a:xfrm>
            <a:off x="151679" y="7842258"/>
            <a:ext cx="387082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VE" sz="1600" b="1" spc="35" dirty="0">
                <a:ea typeface="Times New Roman" panose="02020603050405020304" pitchFamily="18" charset="0"/>
              </a:rPr>
              <a:t>Motor Mono cilíndrico 2Tiempos</a:t>
            </a:r>
          </a:p>
          <a:p>
            <a:pPr marL="171450" indent="-1714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VE" sz="1600" b="1" spc="35" dirty="0">
                <a:ea typeface="Times New Roman" panose="02020603050405020304" pitchFamily="18" charset="0"/>
              </a:rPr>
              <a:t>Cabezal de corte</a:t>
            </a:r>
          </a:p>
          <a:p>
            <a:pPr marL="171450" indent="-1714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VE" sz="1600" b="1" spc="35" dirty="0">
                <a:ea typeface="Times New Roman" panose="02020603050405020304" pitchFamily="18" charset="0"/>
              </a:rPr>
              <a:t>Cuchilla de acero estándar de 3 dientes</a:t>
            </a:r>
          </a:p>
          <a:p>
            <a:pPr marL="171450" indent="-1714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VE" sz="1600" b="1" spc="35" dirty="0">
                <a:ea typeface="Times New Roman" panose="02020603050405020304" pitchFamily="18" charset="0"/>
              </a:rPr>
              <a:t>Cortador de nylon extra, especial para hierba. </a:t>
            </a:r>
          </a:p>
          <a:p>
            <a:pPr marL="171450" indent="-1714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VE" sz="1600" b="1" spc="35" dirty="0">
                <a:ea typeface="Times New Roman" panose="02020603050405020304" pitchFamily="18" charset="0"/>
              </a:rPr>
              <a:t>Arnés doble con mecanismos para rápida liberación. </a:t>
            </a:r>
          </a:p>
          <a:p>
            <a:pPr marL="171450" indent="-1714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VE" sz="1600" b="1" spc="35" dirty="0">
                <a:ea typeface="Times New Roman" panose="02020603050405020304" pitchFamily="18" charset="0"/>
              </a:rPr>
              <a:t>Kit de herramientas. </a:t>
            </a:r>
            <a:endParaRPr lang="es-VE" sz="1200" spc="10" dirty="0">
              <a:ea typeface="Times New Roman" panose="02020603050405020304" pitchFamily="18" charset="0"/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es-VE" sz="1200" spc="10" dirty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1B17295-A7DB-5FAA-CB02-D8EF505E384B}"/>
              </a:ext>
            </a:extLst>
          </p:cNvPr>
          <p:cNvSpPr txBox="1"/>
          <p:nvPr/>
        </p:nvSpPr>
        <p:spPr>
          <a:xfrm>
            <a:off x="469135" y="2170173"/>
            <a:ext cx="4968552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buClr>
                <a:schemeClr val="accent6">
                  <a:lumMod val="75000"/>
                </a:schemeClr>
              </a:buClr>
            </a:pPr>
            <a:r>
              <a:rPr lang="es-VE" sz="1600" b="1" spc="35" dirty="0">
                <a:solidFill>
                  <a:srgbClr val="000000"/>
                </a:solidFill>
                <a:ea typeface="Times New Roman" panose="02020603050405020304" pitchFamily="18" charset="0"/>
              </a:rPr>
              <a:t>Potente Desmalezadora a gasolina de calidad profesional, accionada por un motor a gasolina totalmente  compacto con alto rendimiento para su completo funcionamiento</a:t>
            </a:r>
            <a:r>
              <a:rPr lang="es-VE" sz="1600" b="1" spc="10" dirty="0">
                <a:solidFill>
                  <a:srgbClr val="000000"/>
                </a:solidFill>
                <a:ea typeface="Times New Roman" panose="02020603050405020304" pitchFamily="18" charset="0"/>
              </a:rPr>
              <a:t> con un sistema </a:t>
            </a:r>
            <a:r>
              <a:rPr lang="es-VE" sz="1600" b="1" spc="1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amortiguación </a:t>
            </a:r>
            <a:r>
              <a:rPr lang="es-VE" sz="1600" b="1" spc="10" dirty="0">
                <a:solidFill>
                  <a:srgbClr val="000000"/>
                </a:solidFill>
                <a:ea typeface="Times New Roman" panose="02020603050405020304" pitchFamily="18" charset="0"/>
              </a:rPr>
              <a:t>en </a:t>
            </a:r>
            <a:r>
              <a:rPr lang="es-VE" sz="1600" b="1" spc="10">
                <a:solidFill>
                  <a:srgbClr val="000000"/>
                </a:solidFill>
                <a:ea typeface="Times New Roman" panose="02020603050405020304" pitchFamily="18" charset="0"/>
              </a:rPr>
              <a:t>el </a:t>
            </a:r>
            <a:r>
              <a:rPr lang="es-VE" sz="1600" b="1" spc="10" smtClean="0">
                <a:solidFill>
                  <a:srgbClr val="000000"/>
                </a:solidFill>
                <a:ea typeface="Times New Roman" panose="02020603050405020304" pitchFamily="18" charset="0"/>
              </a:rPr>
              <a:t>encendido.</a:t>
            </a:r>
          </a:p>
          <a:p>
            <a:pPr lvl="0" algn="just">
              <a:buClr>
                <a:schemeClr val="accent6">
                  <a:lumMod val="75000"/>
                </a:schemeClr>
              </a:buClr>
            </a:pPr>
            <a:endParaRPr lang="es-VE" sz="1600" b="1" spc="1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lvl="0" algn="just">
              <a:buClr>
                <a:schemeClr val="accent6">
                  <a:lumMod val="75000"/>
                </a:schemeClr>
              </a:buClr>
            </a:pPr>
            <a:r>
              <a:rPr lang="es-VE" sz="1600" b="1" spc="10" dirty="0">
                <a:solidFill>
                  <a:srgbClr val="000000"/>
                </a:solidFill>
                <a:ea typeface="Times New Roman" panose="02020603050405020304" pitchFamily="18" charset="0"/>
              </a:rPr>
              <a:t>Ideal para mantenimiento de jardines; utilizada en malas hierbas al ras del suelo y repasar los lugares a los que cortacésped no se puede llegar como la esquinas o los bordes, el corte lo realiza con hilos de nailon o cuchillas. 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5BA1964F-1A2C-7E6A-7350-87C12921425A}"/>
              </a:ext>
            </a:extLst>
          </p:cNvPr>
          <p:cNvSpPr txBox="1"/>
          <p:nvPr/>
        </p:nvSpPr>
        <p:spPr>
          <a:xfrm>
            <a:off x="436740" y="7577044"/>
            <a:ext cx="24096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s-ES" dirty="0"/>
              <a:t> Características: 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6E2D11D6-C257-F533-5505-6D8AD1955E8B}"/>
              </a:ext>
            </a:extLst>
          </p:cNvPr>
          <p:cNvSpPr txBox="1"/>
          <p:nvPr/>
        </p:nvSpPr>
        <p:spPr>
          <a:xfrm>
            <a:off x="9016010" y="1108831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VE" dirty="0" smtClean="0"/>
              <a:t>320x </a:t>
            </a:r>
            <a:r>
              <a:rPr lang="es-VE" dirty="0"/>
              <a:t>250 </a:t>
            </a:r>
            <a:r>
              <a:rPr lang="es-VE" dirty="0" smtClean="0"/>
              <a:t>x320mm Motor</a:t>
            </a:r>
          </a:p>
          <a:p>
            <a:r>
              <a:rPr lang="es-VE" dirty="0" smtClean="0"/>
              <a:t>1665x </a:t>
            </a:r>
            <a:r>
              <a:rPr lang="es-VE" dirty="0"/>
              <a:t>105 </a:t>
            </a:r>
            <a:r>
              <a:rPr lang="es-VE" dirty="0" smtClean="0"/>
              <a:t>x100mm Bastón</a:t>
            </a:r>
            <a:endParaRPr lang="es-VE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92898">
            <a:off x="2384349" y="3287437"/>
            <a:ext cx="4421250" cy="8636253"/>
          </a:xfrm>
          <a:prstGeom prst="rect">
            <a:avLst/>
          </a:prstGeom>
        </p:spPr>
      </p:pic>
      <p:graphicFrame>
        <p:nvGraphicFramePr>
          <p:cNvPr id="37" name="Tabla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157996"/>
              </p:ext>
            </p:extLst>
          </p:nvPr>
        </p:nvGraphicFramePr>
        <p:xfrm>
          <a:off x="6772552" y="1847687"/>
          <a:ext cx="5245539" cy="694944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2918783">
                  <a:extLst>
                    <a:ext uri="{9D8B030D-6E8A-4147-A177-3AD203B41FA5}">
                      <a16:colId xmlns:a16="http://schemas.microsoft.com/office/drawing/2014/main" val="1853851156"/>
                    </a:ext>
                  </a:extLst>
                </a:gridCol>
                <a:gridCol w="2326756">
                  <a:extLst>
                    <a:ext uri="{9D8B030D-6E8A-4147-A177-3AD203B41FA5}">
                      <a16:colId xmlns:a16="http://schemas.microsoft.com/office/drawing/2014/main" val="1540274405"/>
                    </a:ext>
                  </a:extLst>
                </a:gridCol>
              </a:tblGrid>
              <a:tr h="35450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VE" sz="2400" u="none" strike="noStrike" dirty="0" smtClean="0">
                          <a:effectLst/>
                        </a:rPr>
                        <a:t>Especificación </a:t>
                      </a:r>
                      <a:r>
                        <a:rPr lang="es-VE" sz="2000" u="none" strike="noStrike" dirty="0" smtClean="0">
                          <a:effectLst/>
                        </a:rPr>
                        <a:t>Técnica</a:t>
                      </a:r>
                      <a:endParaRPr lang="es-VE" sz="2000" b="0" i="0" u="none" strike="noStrike" dirty="0">
                        <a:solidFill>
                          <a:srgbClr val="000000"/>
                        </a:solidFill>
                        <a:effectLst/>
                        <a:latin typeface="AvenirNext LT Pro MediumCn" panose="020B0606020202020204" pitchFamily="34" charset="0"/>
                        <a:cs typeface="Arial Narrow" panose="020B0506020202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8481102"/>
                  </a:ext>
                </a:extLst>
              </a:tr>
              <a:tr h="236334"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600" u="none" strike="noStrike" dirty="0">
                          <a:effectLst/>
                        </a:rPr>
                        <a:t>Potencia  Máxima del equipo</a:t>
                      </a:r>
                      <a:endParaRPr lang="es-V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600" u="none" strike="noStrike" dirty="0">
                          <a:effectLst/>
                        </a:rPr>
                        <a:t>1.6 HP/7500 RPM</a:t>
                      </a:r>
                      <a:endParaRPr lang="es-V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55615405"/>
                  </a:ext>
                </a:extLst>
              </a:tr>
              <a:tr h="241651"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600" u="none" strike="noStrike" dirty="0">
                          <a:effectLst/>
                        </a:rPr>
                        <a:t>Cilindradas </a:t>
                      </a:r>
                      <a:endParaRPr lang="es-V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600" u="none" strike="noStrike" dirty="0">
                          <a:effectLst/>
                        </a:rPr>
                        <a:t>43 CC</a:t>
                      </a:r>
                      <a:endParaRPr lang="es-V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91225368"/>
                  </a:ext>
                </a:extLst>
              </a:tr>
              <a:tr h="236334"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600" u="none" strike="noStrike" dirty="0">
                          <a:effectLst/>
                        </a:rPr>
                        <a:t>Peso Neto </a:t>
                      </a:r>
                      <a:endParaRPr lang="es-V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600" u="none" strike="noStrike" dirty="0">
                          <a:effectLst/>
                        </a:rPr>
                        <a:t>7.9 Kg</a:t>
                      </a:r>
                      <a:endParaRPr lang="es-V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65597105"/>
                  </a:ext>
                </a:extLst>
              </a:tr>
              <a:tr h="236334"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600" u="none" strike="noStrike" dirty="0">
                          <a:effectLst/>
                        </a:rPr>
                        <a:t>Carburador </a:t>
                      </a:r>
                      <a:endParaRPr lang="es-V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600" u="none" strike="noStrike" dirty="0">
                          <a:effectLst/>
                        </a:rPr>
                        <a:t>Tipo Diafragma</a:t>
                      </a:r>
                      <a:endParaRPr lang="es-V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27629852"/>
                  </a:ext>
                </a:extLst>
              </a:tr>
              <a:tr h="236334"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600" u="none" strike="noStrike" dirty="0">
                          <a:effectLst/>
                        </a:rPr>
                        <a:t>Arranque </a:t>
                      </a:r>
                      <a:endParaRPr lang="es-V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600" u="none" strike="noStrike" dirty="0">
                          <a:effectLst/>
                        </a:rPr>
                        <a:t>Retráctil</a:t>
                      </a:r>
                      <a:endParaRPr lang="es-V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13288202"/>
                  </a:ext>
                </a:extLst>
              </a:tr>
              <a:tr h="236334"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600" u="none" strike="noStrike" dirty="0">
                          <a:effectLst/>
                        </a:rPr>
                        <a:t>Velocidad Máxima</a:t>
                      </a:r>
                      <a:endParaRPr lang="es-V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600" u="none" strike="noStrike" dirty="0">
                          <a:effectLst/>
                        </a:rPr>
                        <a:t>9000 min-1</a:t>
                      </a:r>
                      <a:endParaRPr lang="es-V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88458849"/>
                  </a:ext>
                </a:extLst>
              </a:tr>
              <a:tr h="236334"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600" u="none" strike="noStrike" dirty="0">
                          <a:effectLst/>
                        </a:rPr>
                        <a:t>Velocidad de reposo </a:t>
                      </a:r>
                      <a:endParaRPr lang="es-V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600" u="none" strike="noStrike" dirty="0">
                          <a:effectLst/>
                        </a:rPr>
                        <a:t>3000 ± 200 Min -1</a:t>
                      </a:r>
                      <a:endParaRPr lang="es-V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51883390"/>
                  </a:ext>
                </a:extLst>
              </a:tr>
              <a:tr h="709001"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600" u="none" strike="noStrike" dirty="0">
                          <a:effectLst/>
                        </a:rPr>
                        <a:t>Relación de Combustible </a:t>
                      </a:r>
                      <a:endParaRPr lang="es-V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>
                          <a:effectLst/>
                        </a:rPr>
                        <a:t>Mezcla : </a:t>
                      </a:r>
                      <a:r>
                        <a:rPr lang="es-ES" sz="1600" u="none" strike="noStrike" baseline="0" dirty="0" smtClean="0">
                          <a:effectLst/>
                        </a:rPr>
                        <a:t> 160ml de  aceite por cada 4litros de gasolina (25: 1)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42675398"/>
                  </a:ext>
                </a:extLst>
              </a:tr>
              <a:tr h="236334"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600" u="none" strike="noStrike" dirty="0">
                          <a:effectLst/>
                        </a:rPr>
                        <a:t>Consumo de Combustible </a:t>
                      </a:r>
                      <a:endParaRPr lang="es-V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600" u="none" strike="noStrike" dirty="0">
                          <a:effectLst/>
                        </a:rPr>
                        <a:t>600  g /h</a:t>
                      </a:r>
                      <a:endParaRPr lang="es-V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27038081"/>
                  </a:ext>
                </a:extLst>
              </a:tr>
              <a:tr h="47266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>
                          <a:effectLst/>
                        </a:rPr>
                        <a:t>Capacidad del  Tanque de Combustible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600" u="none" strike="noStrike" dirty="0">
                          <a:effectLst/>
                        </a:rPr>
                        <a:t>1.2 L</a:t>
                      </a:r>
                      <a:endParaRPr lang="es-V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70494449"/>
                  </a:ext>
                </a:extLst>
              </a:tr>
              <a:tr h="236334"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600" u="none" strike="noStrike" dirty="0">
                          <a:effectLst/>
                        </a:rPr>
                        <a:t>Nivel de Sonido</a:t>
                      </a:r>
                      <a:endParaRPr lang="es-V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600" u="none" strike="noStrike" dirty="0">
                          <a:effectLst/>
                        </a:rPr>
                        <a:t>111 dB</a:t>
                      </a:r>
                      <a:endParaRPr lang="es-V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43300950"/>
                  </a:ext>
                </a:extLst>
              </a:tr>
              <a:tr h="236334"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600" u="none" strike="noStrike" dirty="0">
                          <a:effectLst/>
                        </a:rPr>
                        <a:t>Diámetro de la Hojilla</a:t>
                      </a:r>
                      <a:endParaRPr lang="es-V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600" u="none" strike="noStrike" dirty="0">
                          <a:effectLst/>
                        </a:rPr>
                        <a:t>255 mm</a:t>
                      </a:r>
                      <a:endParaRPr lang="es-V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0115671"/>
                  </a:ext>
                </a:extLst>
              </a:tr>
              <a:tr h="236334"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600" u="none" strike="noStrike" dirty="0">
                          <a:effectLst/>
                        </a:rPr>
                        <a:t>Diámetro de Corte</a:t>
                      </a:r>
                      <a:endParaRPr lang="es-V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600" u="none" strike="noStrike" dirty="0">
                          <a:effectLst/>
                        </a:rPr>
                        <a:t>305 mm</a:t>
                      </a:r>
                      <a:endParaRPr lang="es-V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38824806"/>
                  </a:ext>
                </a:extLst>
              </a:tr>
              <a:tr h="236334"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600" u="none" strike="noStrike" dirty="0">
                          <a:effectLst/>
                        </a:rPr>
                        <a:t>Espesor de la Hojilla</a:t>
                      </a:r>
                      <a:endParaRPr lang="es-V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600" u="none" strike="noStrike" dirty="0">
                          <a:effectLst/>
                        </a:rPr>
                        <a:t>1.6 mm</a:t>
                      </a:r>
                      <a:endParaRPr lang="es-V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33045488"/>
                  </a:ext>
                </a:extLst>
              </a:tr>
              <a:tr h="23633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>
                          <a:effectLst/>
                        </a:rPr>
                        <a:t>Diámetro del Agujero de Fijación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600" u="none" strike="noStrike" dirty="0">
                          <a:effectLst/>
                        </a:rPr>
                        <a:t>25.4 cm</a:t>
                      </a:r>
                      <a:endParaRPr lang="es-V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86651847"/>
                  </a:ext>
                </a:extLst>
              </a:tr>
              <a:tr h="236334"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600" u="none" strike="noStrike">
                          <a:effectLst/>
                        </a:rPr>
                        <a:t>Longitud  del Bastón </a:t>
                      </a:r>
                      <a:endParaRPr lang="es-V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600" u="none" strike="noStrike" dirty="0">
                          <a:effectLst/>
                        </a:rPr>
                        <a:t>1500 mm/ 150 Cm </a:t>
                      </a:r>
                      <a:endParaRPr lang="es-V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0814660"/>
                  </a:ext>
                </a:extLst>
              </a:tr>
              <a:tr h="236334"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600" u="none" strike="noStrike">
                          <a:effectLst/>
                        </a:rPr>
                        <a:t>Diámetro del Bastón</a:t>
                      </a:r>
                      <a:endParaRPr lang="es-V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600" u="none" strike="noStrike" dirty="0">
                          <a:effectLst/>
                        </a:rPr>
                        <a:t>28 mm</a:t>
                      </a:r>
                      <a:endParaRPr lang="es-V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90124037"/>
                  </a:ext>
                </a:extLst>
              </a:tr>
              <a:tr h="236334"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600" u="none" strike="noStrike" dirty="0">
                          <a:effectLst/>
                        </a:rPr>
                        <a:t>Espesor del Bastón</a:t>
                      </a:r>
                      <a:endParaRPr lang="es-V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600" u="none" strike="noStrike" dirty="0">
                          <a:effectLst/>
                        </a:rPr>
                        <a:t>1.5 mm</a:t>
                      </a:r>
                      <a:endParaRPr lang="es-V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99039965"/>
                  </a:ext>
                </a:extLst>
              </a:tr>
              <a:tr h="709001"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600" u="none" strike="noStrike" dirty="0">
                          <a:effectLst/>
                        </a:rPr>
                        <a:t>Transmisión</a:t>
                      </a:r>
                      <a:endParaRPr lang="es-V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>
                          <a:effectLst/>
                        </a:rPr>
                        <a:t>Embrague centrifugo, Cortador del eje  de transmisión rígido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98689564"/>
                  </a:ext>
                </a:extLst>
              </a:tr>
              <a:tr h="236334"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600" u="none" strike="noStrike">
                          <a:effectLst/>
                        </a:rPr>
                        <a:t>Dimensión</a:t>
                      </a:r>
                      <a:endParaRPr lang="es-V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600" u="none" strike="noStrike" dirty="0">
                          <a:effectLst/>
                        </a:rPr>
                        <a:t>1900 x 650 x 260 mm</a:t>
                      </a:r>
                      <a:endParaRPr lang="es-V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62422785"/>
                  </a:ext>
                </a:extLst>
              </a:tr>
              <a:tr h="472668"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600" u="none" strike="noStrike" dirty="0">
                          <a:effectLst/>
                        </a:rPr>
                        <a:t>Rotación del Cortador</a:t>
                      </a:r>
                      <a:endParaRPr lang="es-V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>
                          <a:effectLst/>
                        </a:rPr>
                        <a:t>En el sentido de la agujas del reloj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55218487"/>
                  </a:ext>
                </a:extLst>
              </a:tr>
            </a:tbl>
          </a:graphicData>
        </a:graphic>
      </p:graphicFrame>
      <p:sp>
        <p:nvSpPr>
          <p:cNvPr id="19" name="Rectángulo 18"/>
          <p:cNvSpPr/>
          <p:nvPr/>
        </p:nvSpPr>
        <p:spPr>
          <a:xfrm>
            <a:off x="7375870" y="9908210"/>
            <a:ext cx="2406348" cy="272376"/>
          </a:xfrm>
          <a:prstGeom prst="rect">
            <a:avLst/>
          </a:prstGeom>
          <a:scene3d>
            <a:camera prst="isometricOffAxis1Left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VE"/>
          </a:p>
        </p:txBody>
      </p:sp>
      <p:sp>
        <p:nvSpPr>
          <p:cNvPr id="41" name="Rectángulo 40"/>
          <p:cNvSpPr/>
          <p:nvPr/>
        </p:nvSpPr>
        <p:spPr>
          <a:xfrm>
            <a:off x="9095501" y="10244204"/>
            <a:ext cx="310027" cy="251196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VE"/>
          </a:p>
        </p:txBody>
      </p:sp>
      <p:cxnSp>
        <p:nvCxnSpPr>
          <p:cNvPr id="22" name="Conector recto 21"/>
          <p:cNvCxnSpPr/>
          <p:nvPr/>
        </p:nvCxnSpPr>
        <p:spPr>
          <a:xfrm>
            <a:off x="8328249" y="9540130"/>
            <a:ext cx="1077279" cy="7040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Conector recto 31"/>
          <p:cNvCxnSpPr/>
          <p:nvPr/>
        </p:nvCxnSpPr>
        <p:spPr>
          <a:xfrm flipV="1">
            <a:off x="8045014" y="9540130"/>
            <a:ext cx="283235" cy="465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Conector recto 46"/>
          <p:cNvCxnSpPr/>
          <p:nvPr/>
        </p:nvCxnSpPr>
        <p:spPr>
          <a:xfrm>
            <a:off x="9093971" y="9377882"/>
            <a:ext cx="311556" cy="490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Conector recto 49"/>
          <p:cNvCxnSpPr/>
          <p:nvPr/>
        </p:nvCxnSpPr>
        <p:spPr>
          <a:xfrm>
            <a:off x="9095500" y="9365575"/>
            <a:ext cx="0" cy="2831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Conector recto 52"/>
          <p:cNvCxnSpPr/>
          <p:nvPr/>
        </p:nvCxnSpPr>
        <p:spPr>
          <a:xfrm>
            <a:off x="9093971" y="9648640"/>
            <a:ext cx="311556" cy="679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Conector recto 54"/>
          <p:cNvCxnSpPr/>
          <p:nvPr/>
        </p:nvCxnSpPr>
        <p:spPr>
          <a:xfrm>
            <a:off x="9405527" y="9426938"/>
            <a:ext cx="0" cy="2864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Conector recto 61"/>
          <p:cNvCxnSpPr/>
          <p:nvPr/>
        </p:nvCxnSpPr>
        <p:spPr>
          <a:xfrm flipV="1">
            <a:off x="9405528" y="9639946"/>
            <a:ext cx="279285" cy="774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Conector recto 71"/>
          <p:cNvCxnSpPr/>
          <p:nvPr/>
        </p:nvCxnSpPr>
        <p:spPr>
          <a:xfrm>
            <a:off x="9679338" y="9358670"/>
            <a:ext cx="2512" cy="2886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Conector recto 73"/>
          <p:cNvCxnSpPr/>
          <p:nvPr/>
        </p:nvCxnSpPr>
        <p:spPr>
          <a:xfrm flipV="1">
            <a:off x="9395322" y="9358670"/>
            <a:ext cx="289490" cy="682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Conector recto 78"/>
          <p:cNvCxnSpPr/>
          <p:nvPr/>
        </p:nvCxnSpPr>
        <p:spPr>
          <a:xfrm flipV="1">
            <a:off x="9093971" y="9317824"/>
            <a:ext cx="260474" cy="5442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Conector recto 88"/>
          <p:cNvCxnSpPr/>
          <p:nvPr/>
        </p:nvCxnSpPr>
        <p:spPr>
          <a:xfrm>
            <a:off x="9345950" y="9321155"/>
            <a:ext cx="330426" cy="414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5" name="Imagen 9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314" y="11805694"/>
            <a:ext cx="1496069" cy="448061"/>
          </a:xfrm>
          <a:prstGeom prst="rect">
            <a:avLst/>
          </a:prstGeom>
        </p:spPr>
      </p:pic>
      <p:pic>
        <p:nvPicPr>
          <p:cNvPr id="96" name="Imagen 95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1" t="8004" r="9711" b="9095"/>
          <a:stretch/>
        </p:blipFill>
        <p:spPr>
          <a:xfrm>
            <a:off x="2907104" y="9930658"/>
            <a:ext cx="2164106" cy="1568884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4240625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18639</TotalTime>
  <Words>310</Words>
  <Application>Microsoft Office PowerPoint</Application>
  <PresentationFormat>Personalizado</PresentationFormat>
  <Paragraphs>67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Arial</vt:lpstr>
      <vt:lpstr>Arial Narrow</vt:lpstr>
      <vt:lpstr>AvenirNext LT Pro MediumCn</vt:lpstr>
      <vt:lpstr>Calibri</vt:lpstr>
      <vt:lpstr>Rex Bold </vt:lpstr>
      <vt:lpstr>Times New Roman</vt:lpstr>
      <vt:lpstr>Wingdings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GENESIS</dc:creator>
  <cp:lastModifiedBy>Carla Velasco</cp:lastModifiedBy>
  <cp:revision>765</cp:revision>
  <dcterms:created xsi:type="dcterms:W3CDTF">2016-08-04T12:27:57Z</dcterms:created>
  <dcterms:modified xsi:type="dcterms:W3CDTF">2024-03-13T20:23:58Z</dcterms:modified>
</cp:coreProperties>
</file>