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430" r:id="rId2"/>
  </p:sldIdLst>
  <p:sldSz cx="12192000" cy="12455525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BE24"/>
    <a:srgbClr val="D0D0D0"/>
    <a:srgbClr val="E6BA18"/>
    <a:srgbClr val="FFFF66"/>
    <a:srgbClr val="045CBC"/>
    <a:srgbClr val="005ADE"/>
    <a:srgbClr val="0033CC"/>
    <a:srgbClr val="0066FF"/>
    <a:srgbClr val="478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6" autoAdjust="0"/>
    <p:restoredTop sz="93446" autoAdjust="0"/>
  </p:normalViewPr>
  <p:slideViewPr>
    <p:cSldViewPr>
      <p:cViewPr varScale="1">
        <p:scale>
          <a:sx n="38" d="100"/>
          <a:sy n="38" d="100"/>
        </p:scale>
        <p:origin x="2160" y="72"/>
      </p:cViewPr>
      <p:guideLst>
        <p:guide orient="horz" pos="40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BA86-B122-4C58-BAF9-B7E8E5E073F1}" type="datetimeFigureOut">
              <a:rPr lang="es-VE" smtClean="0"/>
              <a:t>13/3/2024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751013" y="685800"/>
            <a:ext cx="3355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D14F-1455-4826-B974-EB7E51C0449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0729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869289"/>
            <a:ext cx="10363200" cy="26698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7058130"/>
            <a:ext cx="8534400" cy="31830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56736-8298-43F3-91C6-25E25D1DBF3D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827CB-20CF-4FB8-8220-2478C335E0B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76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E771EB-311E-42B0-9108-DC35B250DBEA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3F3EB-3131-4C71-8EF1-8717A8E0A7A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05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498802"/>
            <a:ext cx="2743200" cy="1062756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498802"/>
            <a:ext cx="8026400" cy="1062756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0287B-B9B9-4E82-9BC6-CD492EB453EE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C8F44-850A-4574-AC29-2BC55BB773F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28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BDE7-DB9C-43CD-B4B6-0BAAC2D46A68}" type="datetimeFigureOut">
              <a:rPr lang="es-ES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233C-1C62-4553-8B31-92765E07FB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14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529B6-FC01-4166-8671-C1F756B874EB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8B357-1541-47E8-A05C-5D6FF0C8EEA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54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8003831"/>
            <a:ext cx="10363200" cy="24738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5279185"/>
            <a:ext cx="10363200" cy="272464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B8508-FFA0-4033-8873-F76396379470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90946-52A8-4E09-855E-29A2CBE0CE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03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2906292"/>
            <a:ext cx="5384800" cy="8220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2906292"/>
            <a:ext cx="5384800" cy="8220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0E2F0-72C4-4049-8EAF-DDC53F31C390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1C8DB-0A9C-485A-A270-FCB279CF320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12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2" y="2788079"/>
            <a:ext cx="5386917" cy="1161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2" y="3950016"/>
            <a:ext cx="5386917" cy="717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2788079"/>
            <a:ext cx="5389033" cy="1161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3950016"/>
            <a:ext cx="5389033" cy="717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AC50C-4A56-45F9-BB1E-1F716C761942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429D1-FBA4-474A-9348-47F56B654D9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5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0AB22-A992-4CB7-A2B6-8C963677452A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BE837-6FED-42B4-A897-CBE1BF76345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52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17DE5-8C1E-4C4C-A0AA-4CE788B9CD81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51C5-415E-44CD-BEF0-8FDC891C29B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6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495915"/>
            <a:ext cx="4011084" cy="2110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495917"/>
            <a:ext cx="6815667" cy="106304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2606437"/>
            <a:ext cx="4011084" cy="8519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BA53B-CE7F-4E20-963E-FAA06042F031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DF9BB-FAAA-4F97-AC48-F8CE234EC24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10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8718867"/>
            <a:ext cx="7315200" cy="1029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1112924"/>
            <a:ext cx="7315200" cy="74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9748180"/>
            <a:ext cx="7315200" cy="14617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B1857-54D6-4FD9-B093-33365D92F6C4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A27BD-1B3B-49DB-BAE4-86AE7417BA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498798"/>
            <a:ext cx="10972800" cy="207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2906292"/>
            <a:ext cx="10972800" cy="822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11544429"/>
            <a:ext cx="2844800" cy="663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9529B6-FC01-4166-8671-C1F756B874EB}" type="datetimeFigureOut">
              <a:rPr lang="es-ES" smtClean="0"/>
              <a:pPr>
                <a:defRPr/>
              </a:pPr>
              <a:t>13/03/2024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11544429"/>
            <a:ext cx="3860800" cy="663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11544429"/>
            <a:ext cx="2844800" cy="663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88B357-1541-47E8-A05C-5D6FF0C8EEA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42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0594" y="9852777"/>
            <a:ext cx="2565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1600" b="1" dirty="0"/>
              <a:t>Incluye: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600" b="1" dirty="0"/>
              <a:t>Herramientas de montaje y mantenimiento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600" b="1" dirty="0"/>
              <a:t>Deposito de combustible para realizar la mezcla.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600" b="1" dirty="0"/>
              <a:t>2 </a:t>
            </a:r>
            <a:r>
              <a:rPr lang="es-ES" sz="1600" b="1" dirty="0" err="1"/>
              <a:t>tirrap</a:t>
            </a:r>
            <a:r>
              <a:rPr lang="es-ES" sz="1600" b="1" dirty="0"/>
              <a:t>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1600" b="1" dirty="0" err="1"/>
              <a:t>Arnes</a:t>
            </a:r>
            <a:r>
              <a:rPr lang="es-ES" sz="1600" b="1" dirty="0"/>
              <a:t>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s-ES" sz="1200" dirty="0"/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s-ES" sz="1400" dirty="0"/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s-ES" sz="1400" dirty="0"/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s-ES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584820" y="502459"/>
            <a:ext cx="6187731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VE" sz="2800" b="1" dirty="0" smtClean="0">
                <a:latin typeface="Rex Bold " panose="02000000000000000000" pitchFamily="50" charset="0"/>
              </a:rPr>
              <a:t>XBC5200 </a:t>
            </a:r>
            <a:r>
              <a:rPr lang="es-VE" sz="2800" b="1" dirty="0">
                <a:latin typeface="Rex Bold " panose="02000000000000000000" pitchFamily="50" charset="0"/>
              </a:rPr>
              <a:t>DESMALEZADORA </a:t>
            </a:r>
            <a:r>
              <a:rPr lang="es-VE" sz="2800" b="1" dirty="0" smtClean="0">
                <a:latin typeface="Rex Bold " panose="02000000000000000000" pitchFamily="50" charset="0"/>
              </a:rPr>
              <a:t>52 </a:t>
            </a:r>
            <a:r>
              <a:rPr lang="es-VE" sz="2800" b="1" dirty="0">
                <a:latin typeface="Rex Bold " panose="02000000000000000000" pitchFamily="50" charset="0"/>
              </a:rPr>
              <a:t>CC</a:t>
            </a:r>
          </a:p>
          <a:p>
            <a:pPr algn="ctr"/>
            <a:r>
              <a:rPr lang="es-VE" sz="2800" b="1" dirty="0">
                <a:latin typeface="Rex Bold " panose="02000000000000000000" pitchFamily="50" charset="0"/>
              </a:rPr>
              <a:t> </a:t>
            </a:r>
            <a:r>
              <a:rPr lang="es-VE" sz="2800" b="1" dirty="0" smtClean="0">
                <a:latin typeface="Rex Bold " panose="02000000000000000000" pitchFamily="50" charset="0"/>
              </a:rPr>
              <a:t>(/1.4kw/7500rpm) </a:t>
            </a:r>
            <a:endParaRPr lang="es-VE" sz="2800" b="1" dirty="0">
              <a:latin typeface="Rex Bold " panose="02000000000000000000" pitchFamily="50" charset="0"/>
            </a:endParaRPr>
          </a:p>
          <a:p>
            <a:pPr algn="ctr"/>
            <a:r>
              <a:rPr lang="es-VE" sz="2800" b="1" dirty="0">
                <a:latin typeface="Rex Bold " panose="02000000000000000000" pitchFamily="50" charset="0"/>
              </a:rPr>
              <a:t> new model </a:t>
            </a:r>
          </a:p>
          <a:p>
            <a:endParaRPr lang="es-VE" sz="2400" b="1" dirty="0">
              <a:latin typeface="Rex Bold " panose="02000000000000000000" pitchFamily="50" charset="0"/>
            </a:endParaRPr>
          </a:p>
        </p:txBody>
      </p:sp>
      <p:sp>
        <p:nvSpPr>
          <p:cNvPr id="14" name="13 Cheurón"/>
          <p:cNvSpPr/>
          <p:nvPr/>
        </p:nvSpPr>
        <p:spPr>
          <a:xfrm>
            <a:off x="515380" y="527881"/>
            <a:ext cx="360040" cy="360040"/>
          </a:xfrm>
          <a:prstGeom prst="chevron">
            <a:avLst>
              <a:gd name="adj" fmla="val 5384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0" name="19 Cheurón"/>
          <p:cNvSpPr/>
          <p:nvPr/>
        </p:nvSpPr>
        <p:spPr>
          <a:xfrm>
            <a:off x="300640" y="523404"/>
            <a:ext cx="360040" cy="360040"/>
          </a:xfrm>
          <a:prstGeom prst="chevron">
            <a:avLst>
              <a:gd name="adj" fmla="val 5384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79" y="619806"/>
            <a:ext cx="4072941" cy="100088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E1D46F0-A3A8-B8CD-388A-4E4E3EBE87BE}"/>
              </a:ext>
            </a:extLst>
          </p:cNvPr>
          <p:cNvSpPr txBox="1"/>
          <p:nvPr/>
        </p:nvSpPr>
        <p:spPr>
          <a:xfrm>
            <a:off x="9472154" y="9545019"/>
            <a:ext cx="2720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Peso  caja motor : 6,54 kg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Peso caja bastón: 9,76 kg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5150808-95DE-75AA-A5AD-8185BB5A4001}"/>
              </a:ext>
            </a:extLst>
          </p:cNvPr>
          <p:cNvSpPr txBox="1"/>
          <p:nvPr/>
        </p:nvSpPr>
        <p:spPr>
          <a:xfrm>
            <a:off x="3792415" y="6159154"/>
            <a:ext cx="4733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VE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6C2B9FD-A2B6-1AA1-04D6-05B8DB02DF8D}"/>
              </a:ext>
            </a:extLst>
          </p:cNvPr>
          <p:cNvSpPr txBox="1"/>
          <p:nvPr/>
        </p:nvSpPr>
        <p:spPr>
          <a:xfrm>
            <a:off x="3771314" y="6159154"/>
            <a:ext cx="4747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VE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0EB1BFF-B2C4-6CE6-50E7-0563BED29E6F}"/>
              </a:ext>
            </a:extLst>
          </p:cNvPr>
          <p:cNvSpPr txBox="1"/>
          <p:nvPr/>
        </p:nvSpPr>
        <p:spPr>
          <a:xfrm>
            <a:off x="151679" y="7842258"/>
            <a:ext cx="3870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Motor Mono cilíndrico 2Tiempos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Cabezal de corte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Cuchilla de acero estándar de 3 dientes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Cortador de nylon extra, especial para hierba.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Arnés doble con mecanismos para rápida liberación. 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VE" sz="1600" b="1" spc="35" dirty="0">
                <a:ea typeface="Times New Roman" panose="02020603050405020304" pitchFamily="18" charset="0"/>
              </a:rPr>
              <a:t>Kit de herramientas. </a:t>
            </a:r>
            <a:endParaRPr lang="es-VE" sz="1200" spc="10" dirty="0">
              <a:ea typeface="Times New Roman" panose="02020603050405020304" pitchFamily="18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VE" sz="1200" spc="1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17295-A7DB-5FAA-CB02-D8EF505E384B}"/>
              </a:ext>
            </a:extLst>
          </p:cNvPr>
          <p:cNvSpPr txBox="1"/>
          <p:nvPr/>
        </p:nvSpPr>
        <p:spPr>
          <a:xfrm>
            <a:off x="469135" y="2170173"/>
            <a:ext cx="49685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accent6">
                  <a:lumMod val="75000"/>
                </a:schemeClr>
              </a:buClr>
            </a:pPr>
            <a:r>
              <a:rPr lang="es-VE" sz="1600" spc="35" dirty="0">
                <a:solidFill>
                  <a:srgbClr val="000000"/>
                </a:solidFill>
                <a:ea typeface="Times New Roman" panose="02020603050405020304" pitchFamily="18" charset="0"/>
              </a:rPr>
              <a:t>Potente Desmalezadora a gasolina de calidad profesional, accionada por un motor a gasolina totalmente  compacto con alto rendimiento para su completo funcionamiento</a:t>
            </a:r>
            <a:r>
              <a:rPr lang="es-VE" sz="16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 con un sistema </a:t>
            </a:r>
            <a:r>
              <a:rPr lang="es-VE" sz="1600" spc="1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amortiguación </a:t>
            </a:r>
            <a:r>
              <a:rPr lang="es-VE" sz="16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en el </a:t>
            </a:r>
            <a:r>
              <a:rPr lang="es-VE" sz="1600" spc="1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encendido.</a:t>
            </a:r>
          </a:p>
          <a:p>
            <a:pPr lvl="0" algn="just">
              <a:buClr>
                <a:schemeClr val="accent6">
                  <a:lumMod val="75000"/>
                </a:schemeClr>
              </a:buClr>
            </a:pPr>
            <a:endParaRPr lang="es-VE" sz="1600" spc="1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>
              <a:buClr>
                <a:schemeClr val="accent6">
                  <a:lumMod val="75000"/>
                </a:schemeClr>
              </a:buClr>
            </a:pPr>
            <a:r>
              <a:rPr lang="es-VE" sz="16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Ideal para mantenimiento de jardines; utilizada en malas hierbas al ras del suelo y repasar los lugares a los que cortacésped no se puede llegar como la esquinas o los bordes, el corte lo realiza con hilos de nailon o cuchillas.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A1964F-1A2C-7E6A-7350-87C12921425A}"/>
              </a:ext>
            </a:extLst>
          </p:cNvPr>
          <p:cNvSpPr txBox="1"/>
          <p:nvPr/>
        </p:nvSpPr>
        <p:spPr>
          <a:xfrm>
            <a:off x="436740" y="7577044"/>
            <a:ext cx="240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/>
              <a:t> Características: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E2D11D6-C257-F533-5505-6D8AD1955E8B}"/>
              </a:ext>
            </a:extLst>
          </p:cNvPr>
          <p:cNvSpPr txBox="1"/>
          <p:nvPr/>
        </p:nvSpPr>
        <p:spPr>
          <a:xfrm>
            <a:off x="9016010" y="110883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dirty="0" smtClean="0"/>
              <a:t>320x </a:t>
            </a:r>
            <a:r>
              <a:rPr lang="es-VE" dirty="0"/>
              <a:t>250 </a:t>
            </a:r>
            <a:r>
              <a:rPr lang="es-VE" dirty="0" smtClean="0"/>
              <a:t>x320mm Motor</a:t>
            </a:r>
          </a:p>
          <a:p>
            <a:r>
              <a:rPr lang="es-VE" dirty="0" smtClean="0"/>
              <a:t>1665x </a:t>
            </a:r>
            <a:r>
              <a:rPr lang="es-VE" dirty="0"/>
              <a:t>105 </a:t>
            </a:r>
            <a:r>
              <a:rPr lang="es-VE" dirty="0" smtClean="0"/>
              <a:t>x100mm Bastón</a:t>
            </a:r>
            <a:endParaRPr lang="es-V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2898">
            <a:off x="2384349" y="3287437"/>
            <a:ext cx="4421250" cy="8636253"/>
          </a:xfrm>
          <a:prstGeom prst="rect">
            <a:avLst/>
          </a:prstGeom>
        </p:spPr>
      </p:pic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95479"/>
              </p:ext>
            </p:extLst>
          </p:nvPr>
        </p:nvGraphicFramePr>
        <p:xfrm>
          <a:off x="6772552" y="1847687"/>
          <a:ext cx="5245539" cy="69494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918783">
                  <a:extLst>
                    <a:ext uri="{9D8B030D-6E8A-4147-A177-3AD203B41FA5}">
                      <a16:colId xmlns:a16="http://schemas.microsoft.com/office/drawing/2014/main" val="1853851156"/>
                    </a:ext>
                  </a:extLst>
                </a:gridCol>
                <a:gridCol w="2326756">
                  <a:extLst>
                    <a:ext uri="{9D8B030D-6E8A-4147-A177-3AD203B41FA5}">
                      <a16:colId xmlns:a16="http://schemas.microsoft.com/office/drawing/2014/main" val="1540274405"/>
                    </a:ext>
                  </a:extLst>
                </a:gridCol>
              </a:tblGrid>
              <a:tr h="3545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VE" sz="2400" b="1" u="none" strike="noStrike" dirty="0" smtClean="0">
                          <a:effectLst/>
                        </a:rPr>
                        <a:t>Especificación Técnica</a:t>
                      </a:r>
                      <a:endParaRPr lang="es-VE" sz="2400" b="1" i="0" u="none" strike="noStrike" dirty="0">
                        <a:solidFill>
                          <a:srgbClr val="000000"/>
                        </a:solidFill>
                        <a:effectLst/>
                        <a:latin typeface="AvenirNext LT Pro MediumCn" panose="020B0606020202020204" pitchFamily="34" charset="0"/>
                        <a:cs typeface="Arial Narrow" panose="020B0506020202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81102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Potencia  Máxima del equipo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 smtClean="0">
                          <a:effectLst/>
                        </a:rPr>
                        <a:t>2.2HP/7500 </a:t>
                      </a:r>
                      <a:r>
                        <a:rPr lang="es-VE" sz="1600" u="none" strike="noStrike" dirty="0">
                          <a:effectLst/>
                        </a:rPr>
                        <a:t>RPM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5615405"/>
                  </a:ext>
                </a:extLst>
              </a:tr>
              <a:tr h="241651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Cilindradas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 smtClean="0">
                          <a:effectLst/>
                        </a:rPr>
                        <a:t>52 </a:t>
                      </a:r>
                      <a:r>
                        <a:rPr lang="es-VE" sz="1600" u="none" strike="noStrike" dirty="0">
                          <a:effectLst/>
                        </a:rPr>
                        <a:t>CC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225368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Peso Neto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 smtClean="0">
                          <a:effectLst/>
                        </a:rPr>
                        <a:t>8 </a:t>
                      </a:r>
                      <a:r>
                        <a:rPr lang="es-VE" sz="1600" u="none" strike="noStrike" dirty="0">
                          <a:effectLst/>
                        </a:rPr>
                        <a:t>Kg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5597105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Carburador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Tipo Diafragma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7629852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Arranque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Retráctil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3288202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Velocidad Máxima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9000 min-1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458849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Velocidad de reposo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3000 ± 200 Min -1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1883390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Relación de Combustible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Mezcla : </a:t>
                      </a:r>
                      <a:r>
                        <a:rPr lang="es-ES" sz="1600" u="none" strike="noStrike" baseline="0" dirty="0" smtClean="0">
                          <a:effectLst/>
                        </a:rPr>
                        <a:t> 160ml de  aceite por cada 4litros de gasolina (25: 1)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2675398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Consumo de Combustible 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 smtClean="0">
                          <a:effectLst/>
                        </a:rPr>
                        <a:t>867  </a:t>
                      </a:r>
                      <a:r>
                        <a:rPr lang="es-VE" sz="1600" u="none" strike="noStrike" dirty="0">
                          <a:effectLst/>
                        </a:rPr>
                        <a:t>g /h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038081"/>
                  </a:ext>
                </a:extLst>
              </a:tr>
              <a:tr h="4726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Capacidad del  Tanque de Combustible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1.2 L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0494449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Nivel de Sonido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111 dB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3300950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Diámetro de la Hojilla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255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115671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Diámetro de Corte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305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8824806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Espesor de la Hojilla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1.6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3045488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Diámetro del Agujero de Fijación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25.4 cm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6651847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>
                          <a:effectLst/>
                        </a:rPr>
                        <a:t>Longitud  del Bastón </a:t>
                      </a:r>
                      <a:endParaRPr lang="es-V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1500 mm/ 150 Cm 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814660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>
                          <a:effectLst/>
                        </a:rPr>
                        <a:t>Diámetro del Bastón</a:t>
                      </a:r>
                      <a:endParaRPr lang="es-V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28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0124037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Espesor del Bastón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1.5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9039965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Transmisión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Embrague centrifugo, Cortador del eje  de transmisión rígido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8689564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>
                          <a:effectLst/>
                        </a:rPr>
                        <a:t>Dimensión</a:t>
                      </a:r>
                      <a:endParaRPr lang="es-V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1900 x 650 x 260 mm</a:t>
                      </a:r>
                      <a:endParaRPr lang="es-V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422785"/>
                  </a:ext>
                </a:extLst>
              </a:tr>
              <a:tr h="472668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600" u="none" strike="noStrike" dirty="0">
                          <a:effectLst/>
                        </a:rPr>
                        <a:t>Rotación del Cortador</a:t>
                      </a:r>
                      <a:endParaRPr lang="es-V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En el sentido de la agujas del reloj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218487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7375870" y="9908210"/>
            <a:ext cx="2406348" cy="272376"/>
          </a:xfrm>
          <a:prstGeom prst="rect">
            <a:avLst/>
          </a:prstGeom>
          <a:scene3d>
            <a:camera prst="isometricOffAxis1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VE"/>
          </a:p>
        </p:txBody>
      </p:sp>
      <p:sp>
        <p:nvSpPr>
          <p:cNvPr id="41" name="Rectángulo 40"/>
          <p:cNvSpPr/>
          <p:nvPr/>
        </p:nvSpPr>
        <p:spPr>
          <a:xfrm>
            <a:off x="9095501" y="10244204"/>
            <a:ext cx="310027" cy="25119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VE"/>
          </a:p>
        </p:txBody>
      </p:sp>
      <p:cxnSp>
        <p:nvCxnSpPr>
          <p:cNvPr id="22" name="Conector recto 21"/>
          <p:cNvCxnSpPr/>
          <p:nvPr/>
        </p:nvCxnSpPr>
        <p:spPr>
          <a:xfrm>
            <a:off x="8328249" y="9540130"/>
            <a:ext cx="1077279" cy="7040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8045014" y="9540130"/>
            <a:ext cx="283235" cy="46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9093971" y="9377882"/>
            <a:ext cx="311556" cy="49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9095500" y="9365575"/>
            <a:ext cx="0" cy="283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093971" y="9648640"/>
            <a:ext cx="311556" cy="67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9405527" y="9426938"/>
            <a:ext cx="0" cy="2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V="1">
            <a:off x="9405528" y="9639946"/>
            <a:ext cx="279285" cy="774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9679338" y="9358670"/>
            <a:ext cx="2512" cy="288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9395322" y="9358670"/>
            <a:ext cx="289490" cy="68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 flipV="1">
            <a:off x="9093971" y="9317824"/>
            <a:ext cx="260474" cy="54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>
            <a:off x="9345950" y="9321155"/>
            <a:ext cx="330426" cy="41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Imagen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14" y="11805694"/>
            <a:ext cx="1496069" cy="448061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1" t="8004" r="9711" b="9095"/>
          <a:stretch/>
        </p:blipFill>
        <p:spPr>
          <a:xfrm>
            <a:off x="2907104" y="9930658"/>
            <a:ext cx="2164106" cy="15688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2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18804</TotalTime>
  <Words>302</Words>
  <Application>Microsoft Office PowerPoint</Application>
  <PresentationFormat>Personalizado</PresentationFormat>
  <Paragraphs>67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AvenirNext LT Pro MediumCn</vt:lpstr>
      <vt:lpstr>Calibri</vt:lpstr>
      <vt:lpstr>Rex Bold </vt:lpstr>
      <vt:lpstr>Times New Roman</vt:lpstr>
      <vt:lpstr>Wingdings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GENESIS</dc:creator>
  <cp:lastModifiedBy>Carla Velasco</cp:lastModifiedBy>
  <cp:revision>769</cp:revision>
  <dcterms:created xsi:type="dcterms:W3CDTF">2016-08-04T12:27:57Z</dcterms:created>
  <dcterms:modified xsi:type="dcterms:W3CDTF">2024-03-13T20:24:59Z</dcterms:modified>
</cp:coreProperties>
</file>